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D_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90" r:id="rId3"/>
    <p:sldId id="297" r:id="rId4"/>
    <p:sldId id="305" r:id="rId5"/>
    <p:sldId id="269" r:id="rId6"/>
    <p:sldId id="303" r:id="rId7"/>
    <p:sldId id="308" r:id="rId8"/>
    <p:sldId id="309" r:id="rId9"/>
    <p:sldId id="295" r:id="rId10"/>
    <p:sldId id="289" r:id="rId11"/>
    <p:sldId id="310" r:id="rId12"/>
    <p:sldId id="291" r:id="rId13"/>
    <p:sldId id="296" r:id="rId14"/>
    <p:sldId id="300" r:id="rId15"/>
    <p:sldId id="301" r:id="rId16"/>
    <p:sldId id="298" r:id="rId17"/>
    <p:sldId id="293" r:id="rId18"/>
    <p:sldId id="302" r:id="rId19"/>
    <p:sldId id="273" r:id="rId20"/>
    <p:sldId id="266" r:id="rId21"/>
    <p:sldId id="278" r:id="rId22"/>
    <p:sldId id="285" r:id="rId23"/>
    <p:sldId id="275" r:id="rId24"/>
    <p:sldId id="279" r:id="rId25"/>
    <p:sldId id="281" r:id="rId26"/>
    <p:sldId id="283" r:id="rId27"/>
    <p:sldId id="276" r:id="rId28"/>
    <p:sldId id="286" r:id="rId29"/>
    <p:sldId id="287" r:id="rId30"/>
    <p:sldId id="292" r:id="rId31"/>
    <p:sldId id="282" r:id="rId3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D28A36-F90D-56DF-FA63-7C57FA61E251}" name="Sandro Scherrer" initials="SS" userId="fd0f62dac4457e73" providerId="Windows Live"/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9"/>
    <p:restoredTop sz="90915"/>
  </p:normalViewPr>
  <p:slideViewPr>
    <p:cSldViewPr snapToGrid="0">
      <p:cViewPr varScale="1">
        <p:scale>
          <a:sx n="94" d="100"/>
          <a:sy n="94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439906-0389-42BA-9692-ACF937494E92}" authorId="{18D28A36-F90D-56DF-FA63-7C57FA61E251}" created="2024-12-16T19:21:34.41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9"/>
      <ac:spMk id="3" creationId="{1B48B959-A92B-8026-AFFA-3126EF9C2BE6}"/>
    </ac:deMkLst>
    <p188:txBody>
      <a:bodyPr/>
      <a:lstStyle/>
      <a:p>
        <a:r>
          <a:rPr lang="de-CH"/>
          <a:t>Random Forestt Pipeline?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12/17/24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ACF35-0E0B-A2B9-A36A-DD319EF0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5F4A7-4227-2520-13D0-3C8C7160A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5A5-A1D8-AFB6-46C4-483DAB521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D6FC-0BED-50BD-AED0-9B1D79F57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2345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701E4-9BC4-FEA3-AF42-4FB40B0D5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455C0-3E6D-C996-A80F-C12628AE2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D56CA-1F1F-DE80-6D29-9A7951439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99E0-EDC1-EEFF-9D40-A5E62D0B4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7250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4988-1484-29D2-CBA0-77C5FFF0C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1D032-83FD-C837-830C-3B5641289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EAC7F-C28B-7089-C1B0-BE088E6DB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6A86C-E086-565E-DE13-E20635F1E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5079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B5A25-22A5-CD77-FE21-C7989E6A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32FB3-6E76-1EB2-9897-959C9FA1E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4465E-631A-CE1F-C7AF-7AD7311D2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F963C-872C-CADB-03C4-6B293B0DA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2554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4E53B-7DDE-C3D8-E641-18CF3FE94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6DDA1-A912-1EEE-058A-9AC11BC0B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D95E1-8902-4F27-3C68-86E54E3AD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0EEAC-78AB-632C-8FA3-9EF03F694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71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BED2-610B-2B31-1EDC-B4BC22D6F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D1559-D0DE-524A-A9E8-4ADDB3CA3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1CD5A-FA3B-6142-6F38-68AB9C982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855FC-9474-2C6D-7B7E-C2B048B93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47270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359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2873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8314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3717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27226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3419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7730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8885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511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6870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23FB2B66-0E00-458D-FFE5-7CA633C1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>
            <a:extLst>
              <a:ext uri="{FF2B5EF4-FFF2-40B4-BE49-F238E27FC236}">
                <a16:creationId xmlns:a16="http://schemas.microsoft.com/office/drawing/2014/main" id="{B7CF6BFC-222E-8B03-5A7A-88D72DDB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>
            <a:extLst>
              <a:ext uri="{FF2B5EF4-FFF2-40B4-BE49-F238E27FC236}">
                <a16:creationId xmlns:a16="http://schemas.microsoft.com/office/drawing/2014/main" id="{E64D1DBB-6174-482C-15E3-07870339D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02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934C-43BB-D32A-1A2C-3C9CEF4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D470F-BD4C-7929-B5B0-B6ED8EC8B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6200C-DB61-28F9-803E-64E26001C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8927-3D9C-3523-3059-FE8E85DE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5218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hsd</a:t>
            </a:r>
            <a:r>
              <a:rPr lang="de-DE" dirty="0"/>
              <a:t> </a:t>
            </a:r>
            <a:r>
              <a:rPr lang="de-DE" dirty="0" err="1"/>
              <a:t>dist</a:t>
            </a:r>
            <a:endParaRPr lang="de-DE" dirty="0"/>
          </a:p>
          <a:p>
            <a:r>
              <a:rPr lang="de-DE" dirty="0"/>
              <a:t>95 in </a:t>
            </a:r>
            <a:r>
              <a:rPr lang="de-DE" dirty="0" err="1"/>
              <a:t>add</a:t>
            </a:r>
            <a:r>
              <a:rPr lang="de-DE" dirty="0"/>
              <a:t> </a:t>
            </a:r>
          </a:p>
          <a:p>
            <a:r>
              <a:rPr lang="de-DE" dirty="0" err="1"/>
              <a:t>maybe</a:t>
            </a:r>
            <a:r>
              <a:rPr lang="de-DE" dirty="0"/>
              <a:t> 90</a:t>
            </a:r>
          </a:p>
          <a:p>
            <a:r>
              <a:rPr lang="de-DE" dirty="0" err="1"/>
              <a:t>seperated</a:t>
            </a:r>
            <a:r>
              <a:rPr lang="de-DE" dirty="0"/>
              <a:t> </a:t>
            </a:r>
            <a:r>
              <a:rPr lang="de-DE" dirty="0" err="1"/>
              <a:t>pip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31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5921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DD98-92BD-1C50-68C0-14D30D95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A3F9F-3397-38BB-9BA2-B72FFCA32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84C1A-55DB-84DC-B586-CF711A9E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AB24-E46C-7A69-49B2-141B5EE02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2506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EE77-351E-1B87-9511-3137FF619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0D6EA-ECCD-83DC-D3BD-6002C67DF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1E83B-64DF-CEF7-D63C-E01F73CE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35183-06B2-3484-7C7F-DFED36314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075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68D1-D966-933F-9007-521523C8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55DEA-A8B6-6E83-F6D4-A4D4C6FA2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DE5E1-D29E-3B1E-9B58-360EE65B0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A5404-2197-B9F3-C521-4683747A1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81602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2CE7-5B5A-ADF9-7AD1-94992451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32EE0-7462-2DE2-6A76-ABB56A136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6D350-81CC-2E31-629A-B164F352B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56D0D-82F0-FF30-CC92-F81421B9B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6750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17.12.24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17.12.24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17.12.24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gif"/><Relationship Id="rId5" Type="http://schemas.openxmlformats.org/officeDocument/2006/relationships/image" Target="../media/image51.gif"/><Relationship Id="rId4" Type="http://schemas.openxmlformats.org/officeDocument/2006/relationships/image" Target="../media/image5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571"/>
            <a:ext cx="9144000" cy="3777381"/>
          </a:xfrm>
        </p:spPr>
        <p:txBody>
          <a:bodyPr>
            <a:normAutofit fontScale="90000"/>
          </a:bodyPr>
          <a:lstStyle/>
          <a:p>
            <a:r>
              <a:rPr lang="en-GB" dirty="0"/>
              <a:t>Atlas-based Segmentation Consists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48BD-B5BA-B603-155A-C99934D5F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D67E0-6A84-91C4-A272-03CC59CD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  <p:pic>
        <p:nvPicPr>
          <p:cNvPr id="6" name="Grafik 5" descr="Ein Bild, das Menschliches Gesicht, Person, Zimmerpflanze, Blumentopf enthält.&#10;&#10;Automatisch generierte Beschreibung">
            <a:extLst>
              <a:ext uri="{FF2B5EF4-FFF2-40B4-BE49-F238E27FC236}">
                <a16:creationId xmlns:a16="http://schemas.microsoft.com/office/drawing/2014/main" id="{006A11EA-E9DB-63EF-4D8F-98CC73741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266" y="1400856"/>
            <a:ext cx="6591467" cy="40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16A35D-110F-B83A-7C21-02D812466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E5684F-9524-414B-ADBE-BAE7E0D73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A2E4012C-F780-96BD-58ED-F47986B60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r="16080" b="-7"/>
          <a:stretch/>
        </p:blipFill>
        <p:spPr>
          <a:xfrm>
            <a:off x="8728778" y="3503618"/>
            <a:ext cx="2625022" cy="2716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815A51-2969-E1BC-5EEA-D5A44004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3999971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Atlas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566E-752E-59D3-CD95-EACD3F7EA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79" y="1454556"/>
            <a:ext cx="3174186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Best:</a:t>
            </a:r>
          </a:p>
        </p:txBody>
      </p:sp>
      <p:pic>
        <p:nvPicPr>
          <p:cNvPr id="12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078E79F9-EDE5-CB1B-5099-4E751C8A9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676" y="635657"/>
            <a:ext cx="2624338" cy="2618074"/>
          </a:xfrm>
          <a:prstGeom prst="rect">
            <a:avLst/>
          </a:prstGeom>
        </p:spPr>
      </p:pic>
      <p:pic>
        <p:nvPicPr>
          <p:cNvPr id="18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7615C11A-F9B7-8FD8-697B-DE683ECF7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948" y="638175"/>
            <a:ext cx="2624338" cy="2611841"/>
          </a:xfrm>
          <a:prstGeom prst="rect">
            <a:avLst/>
          </a:prstGeom>
        </p:spPr>
      </p:pic>
      <p:pic>
        <p:nvPicPr>
          <p:cNvPr id="14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C0D17847-9591-FF0A-618C-072795011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6" y="640700"/>
            <a:ext cx="2624338" cy="2605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FF604-85E9-EE5A-0D14-8DCAA521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27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7CCDEB16-E100-46A8-F592-1241C5D8C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676" y="3503614"/>
            <a:ext cx="2720536" cy="2716204"/>
          </a:xfrm>
          <a:prstGeom prst="rect">
            <a:avLst/>
          </a:prstGeom>
        </p:spPr>
      </p:pic>
      <p:pic>
        <p:nvPicPr>
          <p:cNvPr id="10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D4220718-C071-377D-D41C-D93517D5F86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6390590" y="3503614"/>
            <a:ext cx="2625022" cy="2716211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295E673-4563-2900-6EB0-5B8D34CCFD68}"/>
              </a:ext>
            </a:extLst>
          </p:cNvPr>
          <p:cNvSpPr txBox="1">
            <a:spLocks/>
          </p:cNvSpPr>
          <p:nvPr/>
        </p:nvSpPr>
        <p:spPr>
          <a:xfrm>
            <a:off x="353678" y="3503614"/>
            <a:ext cx="3174186" cy="189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Worst: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B965D17-A8D1-4727-8202-800B52E9A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543279"/>
              </p:ext>
            </p:extLst>
          </p:nvPr>
        </p:nvGraphicFramePr>
        <p:xfrm>
          <a:off x="417402" y="3812190"/>
          <a:ext cx="3366322" cy="1571625"/>
        </p:xfrm>
        <a:graphic>
          <a:graphicData uri="http://schemas.openxmlformats.org/drawingml/2006/table">
            <a:tbl>
              <a:tblPr/>
              <a:tblGrid>
                <a:gridCol w="1555062">
                  <a:extLst>
                    <a:ext uri="{9D8B030D-6E8A-4147-A177-3AD203B41FA5}">
                      <a16:colId xmlns:a16="http://schemas.microsoft.com/office/drawing/2014/main" val="1860313317"/>
                    </a:ext>
                  </a:extLst>
                </a:gridCol>
                <a:gridCol w="1811260">
                  <a:extLst>
                    <a:ext uri="{9D8B030D-6E8A-4147-A177-3AD203B41FA5}">
                      <a16:colId xmlns:a16="http://schemas.microsoft.com/office/drawing/2014/main" val="19139772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3511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574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888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781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09193"/>
                  </a:ext>
                </a:extLst>
              </a:tr>
            </a:tbl>
          </a:graphicData>
        </a:graphic>
      </p:graphicFrame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D4CEADEB-11C7-FFC5-F9CC-254584F56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60419"/>
              </p:ext>
            </p:extLst>
          </p:nvPr>
        </p:nvGraphicFramePr>
        <p:xfrm>
          <a:off x="417402" y="1703087"/>
          <a:ext cx="3427921" cy="1571625"/>
        </p:xfrm>
        <a:graphic>
          <a:graphicData uri="http://schemas.openxmlformats.org/drawingml/2006/table">
            <a:tbl>
              <a:tblPr/>
              <a:tblGrid>
                <a:gridCol w="1583517">
                  <a:extLst>
                    <a:ext uri="{9D8B030D-6E8A-4147-A177-3AD203B41FA5}">
                      <a16:colId xmlns:a16="http://schemas.microsoft.com/office/drawing/2014/main" val="3665491450"/>
                    </a:ext>
                  </a:extLst>
                </a:gridCol>
                <a:gridCol w="1844404">
                  <a:extLst>
                    <a:ext uri="{9D8B030D-6E8A-4147-A177-3AD203B41FA5}">
                      <a16:colId xmlns:a16="http://schemas.microsoft.com/office/drawing/2014/main" val="316372895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53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GreyMatter</a:t>
                      </a:r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874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864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378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WhiteMatter</a:t>
                      </a:r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7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750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1215E-9381-3DBF-DB7A-4FC3F956E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D5B0-6C3B-EDB3-C517-5B127593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3999971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1711-29B2-B65F-B829-06C6446BC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79" y="1454556"/>
            <a:ext cx="3174186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Best: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B4A1D-D353-3654-ED28-09AEC6D7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D776D29-1AF6-0734-2E19-900B9036DFA1}"/>
              </a:ext>
            </a:extLst>
          </p:cNvPr>
          <p:cNvSpPr txBox="1">
            <a:spLocks/>
          </p:cNvSpPr>
          <p:nvPr/>
        </p:nvSpPr>
        <p:spPr>
          <a:xfrm>
            <a:off x="353678" y="3503614"/>
            <a:ext cx="3174186" cy="189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Worst: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C59DA220-9744-2EAC-4850-6C32CF3E3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692945"/>
              </p:ext>
            </p:extLst>
          </p:nvPr>
        </p:nvGraphicFramePr>
        <p:xfrm>
          <a:off x="417402" y="3812190"/>
          <a:ext cx="3366322" cy="1571625"/>
        </p:xfrm>
        <a:graphic>
          <a:graphicData uri="http://schemas.openxmlformats.org/drawingml/2006/table">
            <a:tbl>
              <a:tblPr/>
              <a:tblGrid>
                <a:gridCol w="1555062">
                  <a:extLst>
                    <a:ext uri="{9D8B030D-6E8A-4147-A177-3AD203B41FA5}">
                      <a16:colId xmlns:a16="http://schemas.microsoft.com/office/drawing/2014/main" val="1860313317"/>
                    </a:ext>
                  </a:extLst>
                </a:gridCol>
                <a:gridCol w="1811260">
                  <a:extLst>
                    <a:ext uri="{9D8B030D-6E8A-4147-A177-3AD203B41FA5}">
                      <a16:colId xmlns:a16="http://schemas.microsoft.com/office/drawing/2014/main" val="19139772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3511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574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888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781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09193"/>
                  </a:ext>
                </a:extLst>
              </a:tr>
            </a:tbl>
          </a:graphicData>
        </a:graphic>
      </p:graphicFrame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E167DE57-8017-FE56-B8C6-DF133E38A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45836"/>
              </p:ext>
            </p:extLst>
          </p:nvPr>
        </p:nvGraphicFramePr>
        <p:xfrm>
          <a:off x="417402" y="1703087"/>
          <a:ext cx="3427921" cy="1571625"/>
        </p:xfrm>
        <a:graphic>
          <a:graphicData uri="http://schemas.openxmlformats.org/drawingml/2006/table">
            <a:tbl>
              <a:tblPr/>
              <a:tblGrid>
                <a:gridCol w="1583517">
                  <a:extLst>
                    <a:ext uri="{9D8B030D-6E8A-4147-A177-3AD203B41FA5}">
                      <a16:colId xmlns:a16="http://schemas.microsoft.com/office/drawing/2014/main" val="3665491450"/>
                    </a:ext>
                  </a:extLst>
                </a:gridCol>
                <a:gridCol w="1844404">
                  <a:extLst>
                    <a:ext uri="{9D8B030D-6E8A-4147-A177-3AD203B41FA5}">
                      <a16:colId xmlns:a16="http://schemas.microsoft.com/office/drawing/2014/main" val="316372895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53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874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864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378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74483"/>
                  </a:ext>
                </a:extLst>
              </a:tr>
            </a:tbl>
          </a:graphicData>
        </a:graphic>
      </p:graphicFrame>
      <p:pic>
        <p:nvPicPr>
          <p:cNvPr id="24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20BE9B12-83AA-B3DC-EDF0-AA6200D4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20" y="622593"/>
            <a:ext cx="2609748" cy="2605592"/>
          </a:xfrm>
          <a:prstGeom prst="rect">
            <a:avLst/>
          </a:prstGeom>
        </p:spPr>
      </p:pic>
      <p:pic>
        <p:nvPicPr>
          <p:cNvPr id="26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43F1027D-FB50-7D9F-BB86-8DC04461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95" y="618157"/>
            <a:ext cx="2626437" cy="2605592"/>
          </a:xfrm>
          <a:prstGeom prst="rect">
            <a:avLst/>
          </a:prstGeom>
        </p:spPr>
      </p:pic>
      <p:pic>
        <p:nvPicPr>
          <p:cNvPr id="30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9BAC43C2-59F6-9DDA-82E5-05078F771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540" y="625755"/>
            <a:ext cx="2609748" cy="2597321"/>
          </a:xfrm>
          <a:prstGeom prst="rect">
            <a:avLst/>
          </a:prstGeom>
        </p:spPr>
      </p:pic>
      <p:pic>
        <p:nvPicPr>
          <p:cNvPr id="34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84035DD7-5FAB-7D18-6A23-1C7819F5D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820" y="3574624"/>
            <a:ext cx="2720536" cy="2716204"/>
          </a:xfrm>
          <a:prstGeom prst="rect">
            <a:avLst/>
          </a:prstGeom>
        </p:spPr>
      </p:pic>
      <p:pic>
        <p:nvPicPr>
          <p:cNvPr id="36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D6038139-61EF-B17D-2A20-71292FE1D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4972" y="3586776"/>
            <a:ext cx="2714417" cy="2692874"/>
          </a:xfrm>
          <a:prstGeom prst="rect">
            <a:avLst/>
          </a:prstGeom>
        </p:spPr>
      </p:pic>
      <p:pic>
        <p:nvPicPr>
          <p:cNvPr id="38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6362B766-D875-B2BB-9AEF-6D3C82C13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627" y="3581390"/>
            <a:ext cx="2714418" cy="27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36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EA544-B814-4FF2-3FC6-8BACB1348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CF6E-2395-0852-3061-66347C26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7DB1E-1BE4-03B0-235D-74CA46D5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16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545A932E-276B-D6AC-7445-79299C42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7335"/>
            <a:ext cx="5259580" cy="4337733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BC2EBD7F-4D9A-1AC9-912D-A6EBB354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45" y="2860087"/>
            <a:ext cx="2409344" cy="2125503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5A6599B0-8FEE-FC47-A5BF-06F2B5BE9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20" y="3932667"/>
            <a:ext cx="2409344" cy="2125504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5DB87705-37D5-F7D7-1488-8AEB7B250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20" y="1807163"/>
            <a:ext cx="2409344" cy="21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6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80E-A77C-0DDB-9F8A-99D02DF6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E944-7607-39E7-C221-702304A1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AA80-C291-313D-B84F-35436A29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17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49EE11-806A-7437-8E13-BEB416BA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45" y="2903449"/>
            <a:ext cx="2409344" cy="21255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4B321D5-A48A-5A48-F064-B977BE4D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922839"/>
            <a:ext cx="2409344" cy="21255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4B4D65-D110-DA95-C41D-24FB8FBC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97335"/>
            <a:ext cx="2409345" cy="21255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34A0FC-078E-CA5A-DA56-E3F74EFA3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219" y="1797334"/>
            <a:ext cx="5259580" cy="43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7B124-9E64-D406-8BDD-D543BE9C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B740-2F07-522F-A698-1BD8758E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9242516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Comparison of Average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313E-5FF0-84F4-9D6F-FB4546D5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80" y="1457716"/>
            <a:ext cx="8588440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Atlas with and without Noise		RF with and without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9E128-8480-48DF-6D25-2B902365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elle 32">
                <a:extLst>
                  <a:ext uri="{FF2B5EF4-FFF2-40B4-BE49-F238E27FC236}">
                    <a16:creationId xmlns:a16="http://schemas.microsoft.com/office/drawing/2014/main" id="{041BCB49-8BC8-0138-BBCF-8C0271BAE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64315"/>
                  </p:ext>
                </p:extLst>
              </p:nvPr>
            </p:nvGraphicFramePr>
            <p:xfrm>
              <a:off x="310524" y="1785921"/>
              <a:ext cx="8193196" cy="1571625"/>
            </p:xfrm>
            <a:graphic>
              <a:graphicData uri="http://schemas.openxmlformats.org/drawingml/2006/table">
                <a:tbl>
                  <a:tblPr/>
                  <a:tblGrid>
                    <a:gridCol w="1553902">
                      <a:extLst>
                        <a:ext uri="{9D8B030D-6E8A-4147-A177-3AD203B41FA5}">
                          <a16:colId xmlns:a16="http://schemas.microsoft.com/office/drawing/2014/main" val="3665491450"/>
                        </a:ext>
                      </a:extLst>
                    </a:gridCol>
                    <a:gridCol w="1330036">
                      <a:extLst>
                        <a:ext uri="{9D8B030D-6E8A-4147-A177-3AD203B41FA5}">
                          <a16:colId xmlns:a16="http://schemas.microsoft.com/office/drawing/2014/main" val="3163728951"/>
                        </a:ext>
                      </a:extLst>
                    </a:gridCol>
                    <a:gridCol w="1721922">
                      <a:extLst>
                        <a:ext uri="{9D8B030D-6E8A-4147-A177-3AD203B41FA5}">
                          <a16:colId xmlns:a16="http://schemas.microsoft.com/office/drawing/2014/main" val="3218053290"/>
                        </a:ext>
                      </a:extLst>
                    </a:gridCol>
                    <a:gridCol w="1935678">
                      <a:extLst>
                        <a:ext uri="{9D8B030D-6E8A-4147-A177-3AD203B41FA5}">
                          <a16:colId xmlns:a16="http://schemas.microsoft.com/office/drawing/2014/main" val="1535802281"/>
                        </a:ext>
                      </a:extLst>
                    </a:gridCol>
                    <a:gridCol w="1651658">
                      <a:extLst>
                        <a:ext uri="{9D8B030D-6E8A-4147-A177-3AD203B41FA5}">
                          <a16:colId xmlns:a16="http://schemas.microsoft.com/office/drawing/2014/main" val="888354436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Amygdala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0.62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0.08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0.47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0.47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0553629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Grey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0.53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0.53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687414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Hippocampus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0.61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0.05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878643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Thalamus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0.79</a:t>
                          </a:r>
                          <a:r>
                            <a:rPr lang="de-CH" sz="20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0.79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0.04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0.68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0.68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2337878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White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0.66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0.66</a:t>
                          </a:r>
                          <a:r>
                            <a:rPr lang="de-CH" sz="20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0.83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0.83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93744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elle 32">
                <a:extLst>
                  <a:ext uri="{FF2B5EF4-FFF2-40B4-BE49-F238E27FC236}">
                    <a16:creationId xmlns:a16="http://schemas.microsoft.com/office/drawing/2014/main" id="{041BCB49-8BC8-0138-BBCF-8C0271BAE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64315"/>
                  </p:ext>
                </p:extLst>
              </p:nvPr>
            </p:nvGraphicFramePr>
            <p:xfrm>
              <a:off x="310524" y="1785921"/>
              <a:ext cx="8193196" cy="1571625"/>
            </p:xfrm>
            <a:graphic>
              <a:graphicData uri="http://schemas.openxmlformats.org/drawingml/2006/table">
                <a:tbl>
                  <a:tblPr/>
                  <a:tblGrid>
                    <a:gridCol w="1553902">
                      <a:extLst>
                        <a:ext uri="{9D8B030D-6E8A-4147-A177-3AD203B41FA5}">
                          <a16:colId xmlns:a16="http://schemas.microsoft.com/office/drawing/2014/main" val="3665491450"/>
                        </a:ext>
                      </a:extLst>
                    </a:gridCol>
                    <a:gridCol w="1330036">
                      <a:extLst>
                        <a:ext uri="{9D8B030D-6E8A-4147-A177-3AD203B41FA5}">
                          <a16:colId xmlns:a16="http://schemas.microsoft.com/office/drawing/2014/main" val="3163728951"/>
                        </a:ext>
                      </a:extLst>
                    </a:gridCol>
                    <a:gridCol w="1721922">
                      <a:extLst>
                        <a:ext uri="{9D8B030D-6E8A-4147-A177-3AD203B41FA5}">
                          <a16:colId xmlns:a16="http://schemas.microsoft.com/office/drawing/2014/main" val="3218053290"/>
                        </a:ext>
                      </a:extLst>
                    </a:gridCol>
                    <a:gridCol w="1935678">
                      <a:extLst>
                        <a:ext uri="{9D8B030D-6E8A-4147-A177-3AD203B41FA5}">
                          <a16:colId xmlns:a16="http://schemas.microsoft.com/office/drawing/2014/main" val="1535802281"/>
                        </a:ext>
                      </a:extLst>
                    </a:gridCol>
                    <a:gridCol w="1651658">
                      <a:extLst>
                        <a:ext uri="{9D8B030D-6E8A-4147-A177-3AD203B41FA5}">
                          <a16:colId xmlns:a16="http://schemas.microsoft.com/office/drawing/2014/main" val="888354436"/>
                        </a:ext>
                      </a:extLst>
                    </a:gridCol>
                  </a:tblGrid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Amygdala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20000" r="-402885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20000" r="-208088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20000" r="-84967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20000" b="-4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553629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Grey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120000" r="-402885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120000" r="-208088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120000" r="-84967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120000" b="-3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874143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Hippocampus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220000" r="-402885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220000" r="-208088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220000" r="-84967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220000" b="-2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8786431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Thalamus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320000" r="-402885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320000" r="-208088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320000" r="-84967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320000" b="-1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2337878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White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420000" r="-402885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420000" r="-208088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420000" r="-84967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420000" b="-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93744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968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5786D-7FF4-0B91-58FE-147F39A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Methods – Parameter Search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1956E67-15BD-1720-16E8-95282F89A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19095"/>
            <a:ext cx="5181600" cy="3889009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64ACE67-5E4D-4B40-2076-7DBD6E9CE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419095"/>
            <a:ext cx="5181600" cy="388900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0158AC-908E-C581-BA2C-923A9883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19</a:t>
            </a:fld>
            <a:endParaRPr lang="en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CF7B72-0FA0-A0F0-D100-09A6A580D409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Simplified grid search for two parameter of the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Number of estimators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Max depth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86B3B75-D9F3-198C-A27B-FA9274E035C5}"/>
              </a:ext>
            </a:extLst>
          </p:cNvPr>
          <p:cNvSpPr/>
          <p:nvPr/>
        </p:nvSpPr>
        <p:spPr>
          <a:xfrm>
            <a:off x="3089275" y="3635375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EC58EAA-34F2-34BF-B76E-785F1D577C42}"/>
              </a:ext>
            </a:extLst>
          </p:cNvPr>
          <p:cNvSpPr/>
          <p:nvPr/>
        </p:nvSpPr>
        <p:spPr>
          <a:xfrm>
            <a:off x="8427756" y="3635374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294" y="4003094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34" y="4001294"/>
            <a:ext cx="1991360" cy="23571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6" y="4005805"/>
            <a:ext cx="2903219" cy="23526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Experiment1 - 2 pipelines</a:t>
            </a:r>
            <a:endParaRPr lang="en-CH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54958F9-81F4-193B-58E0-EC58F751B2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3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A1A4DAB-9519-56F0-EAF1-F9F0F4A65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3"/>
            <a:ext cx="5181600" cy="3886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20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White and grey matter classified in one pipeline</a:t>
            </a:r>
          </a:p>
          <a:p>
            <a:r>
              <a:rPr lang="en-GB" dirty="0"/>
              <a:t>		Hippocampus, Amygdala, and Thalamus classified in another pipeline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64B295-5D86-5AD4-8C53-CEEE423B720C}"/>
              </a:ext>
            </a:extLst>
          </p:cNvPr>
          <p:cNvSpPr/>
          <p:nvPr/>
        </p:nvSpPr>
        <p:spPr>
          <a:xfrm>
            <a:off x="3107184" y="4190260"/>
            <a:ext cx="798991" cy="7013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5DF917-F1E1-4027-E441-64DAC0F044D7}"/>
              </a:ext>
            </a:extLst>
          </p:cNvPr>
          <p:cNvSpPr/>
          <p:nvPr/>
        </p:nvSpPr>
        <p:spPr>
          <a:xfrm>
            <a:off x="1492927" y="4102962"/>
            <a:ext cx="798991" cy="8507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D4CC81-E36F-45BC-C1D5-ABE9AA1D8CFE}"/>
              </a:ext>
            </a:extLst>
          </p:cNvPr>
          <p:cNvSpPr/>
          <p:nvPr/>
        </p:nvSpPr>
        <p:spPr>
          <a:xfrm>
            <a:off x="3922450" y="3588913"/>
            <a:ext cx="798991" cy="6543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FB6E90-2D73-17FC-F317-477E2F1EA26E}"/>
              </a:ext>
            </a:extLst>
          </p:cNvPr>
          <p:cNvSpPr/>
          <p:nvPr/>
        </p:nvSpPr>
        <p:spPr>
          <a:xfrm>
            <a:off x="9238057" y="4304355"/>
            <a:ext cx="798991" cy="969211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888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Experiment1 - Hippocampus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1A3453F-9B13-ABFF-1369-168D73A0A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20"/>
          <a:stretch/>
        </p:blipFill>
        <p:spPr>
          <a:xfrm>
            <a:off x="116441" y="2755688"/>
            <a:ext cx="11959118" cy="401618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21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Gold:	Original pipeline</a:t>
            </a:r>
          </a:p>
          <a:p>
            <a:r>
              <a:rPr lang="en-GB" dirty="0"/>
              <a:t>Brown:	Combined pipeline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D550F1-9751-F64D-A7A9-0C946B64DB58}"/>
              </a:ext>
            </a:extLst>
          </p:cNvPr>
          <p:cNvSpPr/>
          <p:nvPr/>
        </p:nvSpPr>
        <p:spPr>
          <a:xfrm>
            <a:off x="278898" y="5285306"/>
            <a:ext cx="609188" cy="28328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43F23-B97B-A340-B1B4-F6E5CFA42B1A}"/>
              </a:ext>
            </a:extLst>
          </p:cNvPr>
          <p:cNvSpPr/>
          <p:nvPr/>
        </p:nvSpPr>
        <p:spPr>
          <a:xfrm>
            <a:off x="3727495" y="5295304"/>
            <a:ext cx="272188" cy="24697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65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B54171E7-3B68-81D9-BB91-E6FBBFE98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570"/>
          <a:stretch/>
        </p:blipFill>
        <p:spPr>
          <a:xfrm>
            <a:off x="116400" y="2789155"/>
            <a:ext cx="11959200" cy="3979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Experiment1 - Hippocampus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22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Gold:	Original pipeline</a:t>
            </a:r>
          </a:p>
          <a:p>
            <a:r>
              <a:rPr lang="en-GB"/>
              <a:t>Brown:	Combined pipeline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0BD5D1-DBEE-654B-015B-0AB3EF71E2B7}"/>
              </a:ext>
            </a:extLst>
          </p:cNvPr>
          <p:cNvSpPr/>
          <p:nvPr/>
        </p:nvSpPr>
        <p:spPr>
          <a:xfrm>
            <a:off x="4802921" y="3581666"/>
            <a:ext cx="691362" cy="73808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CEB0D1-CBF2-0127-04FB-0FF49DCB163D}"/>
              </a:ext>
            </a:extLst>
          </p:cNvPr>
          <p:cNvSpPr/>
          <p:nvPr/>
        </p:nvSpPr>
        <p:spPr>
          <a:xfrm>
            <a:off x="7537372" y="4391436"/>
            <a:ext cx="983890" cy="775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798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Experiment2 - 5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23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Each label was classified in one pipeline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6D1097B-87C6-99AF-2373-7E1832B53B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8"/>
            <a:ext cx="5181600" cy="3886200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656B8436-5F10-E788-D9A2-797A4515B4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8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58559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596B357-3F38-0D19-6344-B0305FC3D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94"/>
          <a:stretch/>
        </p:blipFill>
        <p:spPr>
          <a:xfrm>
            <a:off x="1006228" y="2881175"/>
            <a:ext cx="10179543" cy="3475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Experiment2 - </a:t>
            </a:r>
            <a:r>
              <a:rPr lang="de-DE" sz="4400" dirty="0" err="1"/>
              <a:t>Structural</a:t>
            </a:r>
            <a:r>
              <a:rPr lang="de-DE" sz="4400" dirty="0"/>
              <a:t> </a:t>
            </a:r>
            <a:r>
              <a:rPr lang="de-DE" sz="4400" dirty="0" err="1"/>
              <a:t>Overlap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24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dirty="0"/>
              <a:t>Light grey:	</a:t>
            </a:r>
            <a:r>
              <a:rPr lang="de-CH" dirty="0"/>
              <a:t>White</a:t>
            </a:r>
            <a:r>
              <a:rPr lang="en-GB" dirty="0"/>
              <a:t> matter</a:t>
            </a:r>
          </a:p>
          <a:p>
            <a:r>
              <a:rPr lang="en-GB" dirty="0"/>
              <a:t>Dark grey:	</a:t>
            </a:r>
            <a:r>
              <a:rPr lang="de-CH"/>
              <a:t>Grey</a:t>
            </a:r>
            <a:r>
              <a:rPr lang="en-GB"/>
              <a:t> </a:t>
            </a:r>
            <a:r>
              <a:rPr lang="en-GB" dirty="0"/>
              <a:t>matter</a:t>
            </a:r>
          </a:p>
          <a:p>
            <a:endParaRPr lang="en-GB" dirty="0"/>
          </a:p>
          <a:p>
            <a:r>
              <a:rPr lang="en-GB" dirty="0"/>
              <a:t>Light brown:	Hippocampus</a:t>
            </a:r>
          </a:p>
          <a:p>
            <a:r>
              <a:rPr lang="en-GB" dirty="0"/>
              <a:t>White:		Amygdala</a:t>
            </a:r>
          </a:p>
          <a:p>
            <a:r>
              <a:rPr lang="en-GB" dirty="0"/>
              <a:t>Gold:		Thalamus</a:t>
            </a:r>
          </a:p>
        </p:txBody>
      </p:sp>
    </p:spTree>
    <p:extLst>
      <p:ext uri="{BB962C8B-B14F-4D97-AF65-F5344CB8AC3E}">
        <p14:creationId xmlns:p14="http://schemas.microsoft.com/office/powerpoint/2010/main" val="2351476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25</a:t>
            </a:fld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32C26-58E7-8BC9-3C6D-A44A60DBB7A2}"/>
              </a:ext>
            </a:extLst>
          </p:cNvPr>
          <p:cNvSpPr/>
          <p:nvPr/>
        </p:nvSpPr>
        <p:spPr>
          <a:xfrm>
            <a:off x="10523086" y="587339"/>
            <a:ext cx="1325366" cy="832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4C1C28B-DE76-6DF0-5A56-C366CB67736C}"/>
              </a:ext>
            </a:extLst>
          </p:cNvPr>
          <p:cNvGrpSpPr>
            <a:grpSpLocks noChangeAspect="1"/>
          </p:cNvGrpSpPr>
          <p:nvPr/>
        </p:nvGrpSpPr>
        <p:grpSpPr>
          <a:xfrm>
            <a:off x="924915" y="0"/>
            <a:ext cx="10342170" cy="6851619"/>
            <a:chOff x="1006227" y="107739"/>
            <a:chExt cx="10179543" cy="674388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596B357-3F38-0D19-6344-B0305FC3D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294"/>
            <a:stretch/>
          </p:blipFill>
          <p:spPr>
            <a:xfrm>
              <a:off x="1006227" y="3376444"/>
              <a:ext cx="10179543" cy="3475175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9FC5C38-0C99-BDA3-D272-414C652C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20"/>
            <a:stretch/>
          </p:blipFill>
          <p:spPr>
            <a:xfrm>
              <a:off x="1006227" y="107739"/>
              <a:ext cx="10179542" cy="332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800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26</a:t>
            </a:fld>
            <a:endParaRPr lang="en-CH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9E55CD-AA8E-CC99-0709-EA15CAC2D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2290" y="2968571"/>
            <a:ext cx="4267419" cy="3251367"/>
          </a:xfrm>
          <a:prstGeom prst="rect">
            <a:avLst/>
          </a:prstGeom>
        </p:spPr>
      </p:pic>
      <p:sp>
        <p:nvSpPr>
          <p:cNvPr id="9" name="Textfeld 10">
            <a:extLst>
              <a:ext uri="{FF2B5EF4-FFF2-40B4-BE49-F238E27FC236}">
                <a16:creationId xmlns:a16="http://schemas.microsoft.com/office/drawing/2014/main" id="{E3ABD316-D4D2-BC11-FB98-3245CB5F2593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</p:spTree>
    <p:extLst>
      <p:ext uri="{BB962C8B-B14F-4D97-AF65-F5344CB8AC3E}">
        <p14:creationId xmlns:p14="http://schemas.microsoft.com/office/powerpoint/2010/main" val="1877102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A3B408-C0B1-4A20-EF0C-E7F6511FA2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13785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371FE56-F7BB-E6C1-D60D-8618CB536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613785"/>
            <a:ext cx="5181600" cy="3886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27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0B3E335-B3C8-E951-1755-A18B5B1C335A}"/>
              </a:ext>
            </a:extLst>
          </p:cNvPr>
          <p:cNvSpPr/>
          <p:nvPr/>
        </p:nvSpPr>
        <p:spPr>
          <a:xfrm>
            <a:off x="9235605" y="3113591"/>
            <a:ext cx="798991" cy="20537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9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28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45305009-4F09-5660-AD98-0EF994DA0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92" b="-1"/>
          <a:stretch/>
        </p:blipFill>
        <p:spPr>
          <a:xfrm>
            <a:off x="251460" y="2461399"/>
            <a:ext cx="11689200" cy="3770608"/>
          </a:xfrm>
        </p:spPr>
      </p:pic>
    </p:spTree>
    <p:extLst>
      <p:ext uri="{BB962C8B-B14F-4D97-AF65-F5344CB8AC3E}">
        <p14:creationId xmlns:p14="http://schemas.microsoft.com/office/powerpoint/2010/main" val="2544904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29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6" name="Grafik 15" descr="Ein Bild, das Text, Screenshot, dunkel enthält.&#10;&#10;Automatisch generierte Beschreibung">
            <a:extLst>
              <a:ext uri="{FF2B5EF4-FFF2-40B4-BE49-F238E27FC236}">
                <a16:creationId xmlns:a16="http://schemas.microsoft.com/office/drawing/2014/main" id="{A8EAAEE4-6553-F847-85E8-DA2DAE7F8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03"/>
          <a:stretch/>
        </p:blipFill>
        <p:spPr>
          <a:xfrm>
            <a:off x="255026" y="2451642"/>
            <a:ext cx="11681948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9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42F-29D4-44A0-3DED-E90AA1F7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39A-8902-B2DA-C8EE-718CF118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969C-F572-BDF3-64C2-9F43C18D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3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35B3EB34-7A71-E313-A83A-ED37E60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FCB816-2358-AC2D-3DD2-842F2ED9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50E91135-1E1C-CEE8-614B-C063979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9A373C0F-B396-60A8-6C8D-A6C5C7F0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3000A7F8-B74C-C7F6-367E-F8DAC82ED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F049F-AD0E-F388-DE3F-A19D9FAC26D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CC30257-C0D4-A5D8-69E6-002B2E06C631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827166E-ABE5-EC78-5836-C3F56AC5E4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F5BDB1A2-B735-BCFD-839D-78CA46CBC1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A71F0307-EA50-3701-8EC4-1444DAA4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2DE4C270-7452-433E-DAA8-FC3F087C84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63B68-7C63-9D29-6455-0D490D0C6C0F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FF45C736-67F3-802F-0A5C-737292F18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8DCBD-85C1-FF4D-9C80-90AFAEAFBDD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521582C8-A071-81AA-D2DC-6FAF4226B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A0230C8-8401-0D10-4C13-66015B549521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CE98FED-EF51-87A7-C4A4-136BCF8304D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781EF69-2F14-74CD-3F41-82B5922A381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07E0929-D07A-1ADC-C906-445AFEE0FB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92B9ADA-58CD-ADEA-8D86-CF1E1A89F1F9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E956A743-3B19-237F-9B4A-F70598D57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8A1C7D3-C4E9-2D50-AB35-149A75D2D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B49DECB1-8939-65D0-2D46-EB26F435BB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54" name="Picture 53" descr="A black and white logo&#10;&#10;Description automatically generated">
            <a:extLst>
              <a:ext uri="{FF2B5EF4-FFF2-40B4-BE49-F238E27FC236}">
                <a16:creationId xmlns:a16="http://schemas.microsoft.com/office/drawing/2014/main" id="{CA24CC82-C06C-CF83-A7C7-137457BE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953" y="4006755"/>
            <a:ext cx="1299847" cy="365126"/>
          </a:xfrm>
          <a:prstGeom prst="rect">
            <a:avLst/>
          </a:prstGeom>
        </p:spPr>
      </p:pic>
      <p:pic>
        <p:nvPicPr>
          <p:cNvPr id="78" name="Picture 7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8E0007-856D-6FA4-F649-A20C447352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3953" y="3832888"/>
            <a:ext cx="1299847" cy="65235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1CC7438-8999-E874-AB8F-81AC2761F423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3C4B55F-EE03-5F4D-FF5A-FEB8D8136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6AE0F80-8AB5-C984-C19D-75AF3909F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7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E3A44BF3-C1F3-539E-44EF-FAF0AF3C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>
            <a:extLst>
              <a:ext uri="{FF2B5EF4-FFF2-40B4-BE49-F238E27FC236}">
                <a16:creationId xmlns:a16="http://schemas.microsoft.com/office/drawing/2014/main" id="{62E293D7-1C71-BED5-ACB3-1387E9A4E838}"/>
              </a:ext>
            </a:extLst>
          </p:cNvPr>
          <p:cNvGrpSpPr/>
          <p:nvPr/>
        </p:nvGrpSpPr>
        <p:grpSpPr>
          <a:xfrm>
            <a:off x="621715" y="3922360"/>
            <a:ext cx="1771600" cy="2913275"/>
            <a:chOff x="431562" y="2696587"/>
            <a:chExt cx="1328700" cy="2184956"/>
          </a:xfrm>
        </p:grpSpPr>
        <p:sp>
          <p:nvSpPr>
            <p:cNvPr id="1109" name="Google Shape;1109;p28">
              <a:extLst>
                <a:ext uri="{FF2B5EF4-FFF2-40B4-BE49-F238E27FC236}">
                  <a16:creationId xmlns:a16="http://schemas.microsoft.com/office/drawing/2014/main" id="{92B492AD-311B-B2F7-052D-28CA3E78C225}"/>
                </a:ext>
              </a:extLst>
            </p:cNvPr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>
              <a:extLst>
                <a:ext uri="{FF2B5EF4-FFF2-40B4-BE49-F238E27FC236}">
                  <a16:creationId xmlns:a16="http://schemas.microsoft.com/office/drawing/2014/main" id="{1506213F-87BE-1662-FBB0-CCF80DCDEE11}"/>
                </a:ext>
              </a:extLst>
            </p:cNvPr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  <p:sp>
          <p:nvSpPr>
            <p:cNvPr id="1111" name="Google Shape;1111;p28">
              <a:extLst>
                <a:ext uri="{FF2B5EF4-FFF2-40B4-BE49-F238E27FC236}">
                  <a16:creationId xmlns:a16="http://schemas.microsoft.com/office/drawing/2014/main" id="{1F22D409-01B8-07B2-8FFC-D696906CCC89}"/>
                </a:ext>
              </a:extLst>
            </p:cNvPr>
            <p:cNvSpPr txBox="1"/>
            <p:nvPr/>
          </p:nvSpPr>
          <p:spPr>
            <a:xfrm>
              <a:off x="43156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Skull stripping</a:t>
              </a:r>
            </a:p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Salt &amp; Pepper Noise</a:t>
              </a:r>
              <a:endParaRPr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2" name="Google Shape;1112;p28">
              <a:extLst>
                <a:ext uri="{FF2B5EF4-FFF2-40B4-BE49-F238E27FC236}">
                  <a16:creationId xmlns:a16="http://schemas.microsoft.com/office/drawing/2014/main" id="{81D3BA55-6536-87D5-A903-867F909AF5AA}"/>
                </a:ext>
              </a:extLst>
            </p:cNvPr>
            <p:cNvSpPr txBox="1"/>
            <p:nvPr/>
          </p:nvSpPr>
          <p:spPr>
            <a:xfrm>
              <a:off x="43156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3" name="Google Shape;1113;p28">
            <a:extLst>
              <a:ext uri="{FF2B5EF4-FFF2-40B4-BE49-F238E27FC236}">
                <a16:creationId xmlns:a16="http://schemas.microsoft.com/office/drawing/2014/main" id="{7F65A774-CB76-09C1-E94C-4312F544F1A9}"/>
              </a:ext>
            </a:extLst>
          </p:cNvPr>
          <p:cNvGrpSpPr/>
          <p:nvPr/>
        </p:nvGrpSpPr>
        <p:grpSpPr>
          <a:xfrm>
            <a:off x="2020083" y="1807078"/>
            <a:ext cx="2227633" cy="2901763"/>
            <a:chOff x="1480337" y="1110125"/>
            <a:chExt cx="1670725" cy="2176322"/>
          </a:xfrm>
        </p:grpSpPr>
        <p:sp>
          <p:nvSpPr>
            <p:cNvPr id="1114" name="Google Shape;1114;p28">
              <a:extLst>
                <a:ext uri="{FF2B5EF4-FFF2-40B4-BE49-F238E27FC236}">
                  <a16:creationId xmlns:a16="http://schemas.microsoft.com/office/drawing/2014/main" id="{E67EAC1E-CDB5-2A1D-B784-F8ABCEF14F38}"/>
                </a:ext>
              </a:extLst>
            </p:cNvPr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>
              <a:extLst>
                <a:ext uri="{FF2B5EF4-FFF2-40B4-BE49-F238E27FC236}">
                  <a16:creationId xmlns:a16="http://schemas.microsoft.com/office/drawing/2014/main" id="{02C21645-5EA6-9EA4-BA97-A7193A21DBCA}"/>
                </a:ext>
              </a:extLst>
            </p:cNvPr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  <p:sp>
          <p:nvSpPr>
            <p:cNvPr id="1116" name="Google Shape;1116;p28">
              <a:extLst>
                <a:ext uri="{FF2B5EF4-FFF2-40B4-BE49-F238E27FC236}">
                  <a16:creationId xmlns:a16="http://schemas.microsoft.com/office/drawing/2014/main" id="{39429A61-EC2C-349E-D224-9A5138E720A0}"/>
                </a:ext>
              </a:extLst>
            </p:cNvPr>
            <p:cNvSpPr txBox="1"/>
            <p:nvPr/>
          </p:nvSpPr>
          <p:spPr>
            <a:xfrm>
              <a:off x="182236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981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Registration</a:t>
              </a:r>
              <a:endParaRPr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7" name="Google Shape;1117;p28">
              <a:extLst>
                <a:ext uri="{FF2B5EF4-FFF2-40B4-BE49-F238E27FC236}">
                  <a16:creationId xmlns:a16="http://schemas.microsoft.com/office/drawing/2014/main" id="{4C4F3D78-A2BC-5028-D954-AD53C13CAD82}"/>
                </a:ext>
              </a:extLst>
            </p:cNvPr>
            <p:cNvSpPr txBox="1"/>
            <p:nvPr/>
          </p:nvSpPr>
          <p:spPr>
            <a:xfrm>
              <a:off x="182207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8" name="Google Shape;1118;p28">
            <a:extLst>
              <a:ext uri="{FF2B5EF4-FFF2-40B4-BE49-F238E27FC236}">
                <a16:creationId xmlns:a16="http://schemas.microsoft.com/office/drawing/2014/main" id="{7A9199C2-CE97-13AF-616D-86C8A3F70509}"/>
              </a:ext>
            </a:extLst>
          </p:cNvPr>
          <p:cNvGrpSpPr/>
          <p:nvPr/>
        </p:nvGrpSpPr>
        <p:grpSpPr>
          <a:xfrm>
            <a:off x="3647906" y="3972928"/>
            <a:ext cx="2453709" cy="2862707"/>
            <a:chOff x="2701205" y="2734513"/>
            <a:chExt cx="1840282" cy="2147030"/>
          </a:xfrm>
        </p:grpSpPr>
        <p:sp>
          <p:nvSpPr>
            <p:cNvPr id="1119" name="Google Shape;1119;p28">
              <a:extLst>
                <a:ext uri="{FF2B5EF4-FFF2-40B4-BE49-F238E27FC236}">
                  <a16:creationId xmlns:a16="http://schemas.microsoft.com/office/drawing/2014/main" id="{ED28D2A1-64C6-E858-4B5E-B71CD801189A}"/>
                </a:ext>
              </a:extLst>
            </p:cNvPr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>
              <a:extLst>
                <a:ext uri="{FF2B5EF4-FFF2-40B4-BE49-F238E27FC236}">
                  <a16:creationId xmlns:a16="http://schemas.microsoft.com/office/drawing/2014/main" id="{446493F7-AB66-8108-9481-B81C657E661B}"/>
                </a:ext>
              </a:extLst>
            </p:cNvPr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  <p:sp>
          <p:nvSpPr>
            <p:cNvPr id="1121" name="Google Shape;1121;p28">
              <a:extLst>
                <a:ext uri="{FF2B5EF4-FFF2-40B4-BE49-F238E27FC236}">
                  <a16:creationId xmlns:a16="http://schemas.microsoft.com/office/drawing/2014/main" id="{83445EB6-E204-E971-18F4-87E9CE6D6145}"/>
                </a:ext>
              </a:extLst>
            </p:cNvPr>
            <p:cNvSpPr txBox="1"/>
            <p:nvPr/>
          </p:nvSpPr>
          <p:spPr>
            <a:xfrm>
              <a:off x="3212787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C7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Feature Extraction</a:t>
              </a:r>
              <a:endParaRPr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2" name="Google Shape;1122;p28">
              <a:extLst>
                <a:ext uri="{FF2B5EF4-FFF2-40B4-BE49-F238E27FC236}">
                  <a16:creationId xmlns:a16="http://schemas.microsoft.com/office/drawing/2014/main" id="{12E1796E-000F-A36D-A7F3-5062075561D2}"/>
                </a:ext>
              </a:extLst>
            </p:cNvPr>
            <p:cNvSpPr txBox="1"/>
            <p:nvPr/>
          </p:nvSpPr>
          <p:spPr>
            <a:xfrm>
              <a:off x="321258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28">
            <a:extLst>
              <a:ext uri="{FF2B5EF4-FFF2-40B4-BE49-F238E27FC236}">
                <a16:creationId xmlns:a16="http://schemas.microsoft.com/office/drawing/2014/main" id="{5AD3C309-EB98-386C-00BA-08D56E53E525}"/>
              </a:ext>
            </a:extLst>
          </p:cNvPr>
          <p:cNvGrpSpPr/>
          <p:nvPr/>
        </p:nvGrpSpPr>
        <p:grpSpPr>
          <a:xfrm>
            <a:off x="7361563" y="3980323"/>
            <a:ext cx="2448353" cy="2855312"/>
            <a:chOff x="5486447" y="2740059"/>
            <a:chExt cx="1836265" cy="2141484"/>
          </a:xfrm>
        </p:grpSpPr>
        <p:sp>
          <p:nvSpPr>
            <p:cNvPr id="1124" name="Google Shape;1124;p28">
              <a:extLst>
                <a:ext uri="{FF2B5EF4-FFF2-40B4-BE49-F238E27FC236}">
                  <a16:creationId xmlns:a16="http://schemas.microsoft.com/office/drawing/2014/main" id="{CA0133D3-D4A7-FC5B-173F-B1F37A84D91E}"/>
                </a:ext>
              </a:extLst>
            </p:cNvPr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>
              <a:extLst>
                <a:ext uri="{FF2B5EF4-FFF2-40B4-BE49-F238E27FC236}">
                  <a16:creationId xmlns:a16="http://schemas.microsoft.com/office/drawing/2014/main" id="{851AA11E-13A5-A5D5-9AC1-40794F9D5EDE}"/>
                </a:ext>
              </a:extLst>
            </p:cNvPr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  <p:sp>
          <p:nvSpPr>
            <p:cNvPr id="1126" name="Google Shape;1126;p28">
              <a:extLst>
                <a:ext uri="{FF2B5EF4-FFF2-40B4-BE49-F238E27FC236}">
                  <a16:creationId xmlns:a16="http://schemas.microsoft.com/office/drawing/2014/main" id="{3F6F9823-F88C-5490-353A-C3867BB20E91}"/>
                </a:ext>
              </a:extLst>
            </p:cNvPr>
            <p:cNvSpPr txBox="1"/>
            <p:nvPr/>
          </p:nvSpPr>
          <p:spPr>
            <a:xfrm>
              <a:off x="599401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43AA8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Post-processing</a:t>
              </a:r>
              <a:endParaRPr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7" name="Google Shape;1127;p28">
              <a:extLst>
                <a:ext uri="{FF2B5EF4-FFF2-40B4-BE49-F238E27FC236}">
                  <a16:creationId xmlns:a16="http://schemas.microsoft.com/office/drawing/2014/main" id="{FE2458B7-AC06-33B5-DBD1-E9738989FEE2}"/>
                </a:ext>
              </a:extLst>
            </p:cNvPr>
            <p:cNvSpPr txBox="1"/>
            <p:nvPr/>
          </p:nvSpPr>
          <p:spPr>
            <a:xfrm>
              <a:off x="599360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8" name="Google Shape;1128;p28">
            <a:extLst>
              <a:ext uri="{FF2B5EF4-FFF2-40B4-BE49-F238E27FC236}">
                <a16:creationId xmlns:a16="http://schemas.microsoft.com/office/drawing/2014/main" id="{B283600B-E469-1699-82D4-4DB81A86CA1F}"/>
              </a:ext>
            </a:extLst>
          </p:cNvPr>
          <p:cNvGrpSpPr/>
          <p:nvPr/>
        </p:nvGrpSpPr>
        <p:grpSpPr>
          <a:xfrm>
            <a:off x="5712698" y="1807078"/>
            <a:ext cx="2242851" cy="2924717"/>
            <a:chOff x="4249799" y="1110125"/>
            <a:chExt cx="1682138" cy="2193538"/>
          </a:xfrm>
        </p:grpSpPr>
        <p:sp>
          <p:nvSpPr>
            <p:cNvPr id="1129" name="Google Shape;1129;p28">
              <a:extLst>
                <a:ext uri="{FF2B5EF4-FFF2-40B4-BE49-F238E27FC236}">
                  <a16:creationId xmlns:a16="http://schemas.microsoft.com/office/drawing/2014/main" id="{4A025145-8D64-B21C-DDF1-4C43047E80BD}"/>
                </a:ext>
              </a:extLst>
            </p:cNvPr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>
              <a:extLst>
                <a:ext uri="{FF2B5EF4-FFF2-40B4-BE49-F238E27FC236}">
                  <a16:creationId xmlns:a16="http://schemas.microsoft.com/office/drawing/2014/main" id="{FC1200FB-4301-B2D5-9A04-C259D98AC059}"/>
                </a:ext>
              </a:extLst>
            </p:cNvPr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  <p:sp>
          <p:nvSpPr>
            <p:cNvPr id="1131" name="Google Shape;1131;p28">
              <a:extLst>
                <a:ext uri="{FF2B5EF4-FFF2-40B4-BE49-F238E27FC236}">
                  <a16:creationId xmlns:a16="http://schemas.microsoft.com/office/drawing/2014/main" id="{AF80ED66-018F-0419-73C6-3682DFB5FDBA}"/>
                </a:ext>
              </a:extLst>
            </p:cNvPr>
            <p:cNvSpPr txBox="1"/>
            <p:nvPr/>
          </p:nvSpPr>
          <p:spPr>
            <a:xfrm>
              <a:off x="4603237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90BE6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Classification</a:t>
              </a:r>
              <a:endParaRPr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2" name="Google Shape;1132;p28">
              <a:extLst>
                <a:ext uri="{FF2B5EF4-FFF2-40B4-BE49-F238E27FC236}">
                  <a16:creationId xmlns:a16="http://schemas.microsoft.com/office/drawing/2014/main" id="{7AE6A3F1-FAC7-AEC5-17CE-4FD5F526FC0D}"/>
                </a:ext>
              </a:extLst>
            </p:cNvPr>
            <p:cNvSpPr txBox="1"/>
            <p:nvPr/>
          </p:nvSpPr>
          <p:spPr>
            <a:xfrm>
              <a:off x="460309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one of the biggest planets. It is a gas giant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3" name="Google Shape;1133;p28">
            <a:extLst>
              <a:ext uri="{FF2B5EF4-FFF2-40B4-BE49-F238E27FC236}">
                <a16:creationId xmlns:a16="http://schemas.microsoft.com/office/drawing/2014/main" id="{5448C334-87CD-B898-F3F5-E733412BE6F1}"/>
              </a:ext>
            </a:extLst>
          </p:cNvPr>
          <p:cNvGrpSpPr/>
          <p:nvPr/>
        </p:nvGrpSpPr>
        <p:grpSpPr>
          <a:xfrm>
            <a:off x="9248133" y="1807078"/>
            <a:ext cx="2415249" cy="2909157"/>
            <a:chOff x="6901375" y="1110125"/>
            <a:chExt cx="1811437" cy="2181868"/>
          </a:xfrm>
        </p:grpSpPr>
        <p:sp>
          <p:nvSpPr>
            <p:cNvPr id="1134" name="Google Shape;1134;p28">
              <a:extLst>
                <a:ext uri="{FF2B5EF4-FFF2-40B4-BE49-F238E27FC236}">
                  <a16:creationId xmlns:a16="http://schemas.microsoft.com/office/drawing/2014/main" id="{E95FF8FD-5DC6-BBE8-DCFD-219543109BC5}"/>
                </a:ext>
              </a:extLst>
            </p:cNvPr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>
              <a:extLst>
                <a:ext uri="{FF2B5EF4-FFF2-40B4-BE49-F238E27FC236}">
                  <a16:creationId xmlns:a16="http://schemas.microsoft.com/office/drawing/2014/main" id="{3C687259-470E-D4D8-6D0D-440265D6C1F0}"/>
                </a:ext>
              </a:extLst>
            </p:cNvPr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  <p:sp>
          <p:nvSpPr>
            <p:cNvPr id="1136" name="Google Shape;1136;p28">
              <a:extLst>
                <a:ext uri="{FF2B5EF4-FFF2-40B4-BE49-F238E27FC236}">
                  <a16:creationId xmlns:a16="http://schemas.microsoft.com/office/drawing/2014/main" id="{BD2CBB1E-66E8-4B4A-CB6D-E10A5FA6703A}"/>
                </a:ext>
              </a:extLst>
            </p:cNvPr>
            <p:cNvSpPr txBox="1"/>
            <p:nvPr/>
          </p:nvSpPr>
          <p:spPr>
            <a:xfrm>
              <a:off x="738411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57759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Evaluation</a:t>
              </a:r>
              <a:endParaRPr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7" name="Google Shape;1137;p28">
              <a:extLst>
                <a:ext uri="{FF2B5EF4-FFF2-40B4-BE49-F238E27FC236}">
                  <a16:creationId xmlns:a16="http://schemas.microsoft.com/office/drawing/2014/main" id="{0CAC10FC-04F6-0155-EC0A-DFD64E5273FC}"/>
                </a:ext>
              </a:extLst>
            </p:cNvPr>
            <p:cNvSpPr txBox="1"/>
            <p:nvPr/>
          </p:nvSpPr>
          <p:spPr>
            <a:xfrm>
              <a:off x="738411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487421D-E6BD-A5CD-9F73-822A1102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</p:spTree>
    <p:extLst>
      <p:ext uri="{BB962C8B-B14F-4D97-AF65-F5344CB8AC3E}">
        <p14:creationId xmlns:p14="http://schemas.microsoft.com/office/powerpoint/2010/main" val="1002295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F388-EF09-1C31-BCB4-0F82FB0E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31</a:t>
            </a:fld>
            <a:endParaRPr lang="en-CH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BB24BB9-9105-8177-CBE8-A118C53E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7" t="12235" r="10321" b="7133"/>
          <a:stretch/>
        </p:blipFill>
        <p:spPr>
          <a:xfrm>
            <a:off x="3581401" y="705722"/>
            <a:ext cx="4939003" cy="56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7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58CF-6C31-5E3B-2790-6CAD58C8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3C6-6898-0D6E-D029-AF4615C8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0988-C35E-41C2-0ECD-704E9584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AC38BD3F-0A8C-FBD3-FC7B-274BA620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03" t="34777" r="32983" b="30659"/>
          <a:stretch/>
        </p:blipFill>
        <p:spPr>
          <a:xfrm>
            <a:off x="8962800" y="2164465"/>
            <a:ext cx="2866799" cy="2529069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365BD593-127D-6AE7-1FA8-AEED74C42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64467"/>
            <a:ext cx="2866799" cy="2529066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05C5E4AC-B705-CCD1-9C89-0D5D4F297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00" y="2164465"/>
            <a:ext cx="2866800" cy="2529068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4D98E9DC-381E-5CDB-2A03-82022AC48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200" y="2164465"/>
            <a:ext cx="2866800" cy="25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466987" y="5398972"/>
            <a:ext cx="2081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Z-Score Normalization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349433" y="2662474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Atlas: </a:t>
            </a:r>
          </a:p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affine registration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Basic Descriptive Statistics (mean, SNR, variance..)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28333" y="2327534"/>
            <a:ext cx="208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700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 45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8007441" y="5559590"/>
            <a:ext cx="18333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Skipped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716679" y="2416252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Robustness</a:t>
            </a:r>
          </a:p>
          <a:p>
            <a:endParaRPr lang="en-US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AB1D-BE9C-F220-CED8-2865DFE3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B6E2-C231-FAD1-C017-9DAA53BC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3B29B1F-09CD-1946-0721-485C645C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4" y="1937322"/>
            <a:ext cx="6098054" cy="2983356"/>
          </a:xfrm>
          <a:prstGeom prst="rect">
            <a:avLst/>
          </a:prstGeom>
        </p:spPr>
      </p:pic>
      <p:pic>
        <p:nvPicPr>
          <p:cNvPr id="12" name="Picture 11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EBE216ED-4C5E-D378-C5C5-C1CF8D47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7321"/>
            <a:ext cx="6098056" cy="29833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0173D7-032F-BF24-3961-6E34ABB4E6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DICE Results</a:t>
            </a:r>
            <a:endParaRPr lang="en-CH"/>
          </a:p>
        </p:txBody>
      </p:sp>
      <p:pic>
        <p:nvPicPr>
          <p:cNvPr id="13" name="Picture 12" descr="A table of average dice&#10;&#10;Description automatically generated">
            <a:extLst>
              <a:ext uri="{FF2B5EF4-FFF2-40B4-BE49-F238E27FC236}">
                <a16:creationId xmlns:a16="http://schemas.microsoft.com/office/drawing/2014/main" id="{1DDAE0BF-E722-2101-4C86-8C0F5674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38460"/>
            <a:ext cx="6096000" cy="3376245"/>
          </a:xfrm>
          <a:prstGeom prst="rect">
            <a:avLst/>
          </a:prstGeom>
        </p:spPr>
      </p:pic>
      <p:pic>
        <p:nvPicPr>
          <p:cNvPr id="15" name="Picture 14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0FE2C113-1817-E1E8-9C90-E16E7DF0C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44" y="1937321"/>
            <a:ext cx="6098056" cy="3377384"/>
          </a:xfrm>
          <a:prstGeom prst="rect">
            <a:avLst/>
          </a:prstGeom>
        </p:spPr>
      </p:pic>
      <p:pic>
        <p:nvPicPr>
          <p:cNvPr id="24" name="Picture 23" descr="A graph of data being measured&#10;&#10;Description automatically generated with medium confidence">
            <a:extLst>
              <a:ext uri="{FF2B5EF4-FFF2-40B4-BE49-F238E27FC236}">
                <a16:creationId xmlns:a16="http://schemas.microsoft.com/office/drawing/2014/main" id="{077FDBCA-81D2-3E49-F776-933DD09B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177" y="4925825"/>
            <a:ext cx="3285479" cy="19321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FCFBBD-9007-5D8F-54A2-768FA0969800}"/>
              </a:ext>
            </a:extLst>
          </p:cNvPr>
          <p:cNvSpPr/>
          <p:nvPr/>
        </p:nvSpPr>
        <p:spPr>
          <a:xfrm>
            <a:off x="2450677" y="2776158"/>
            <a:ext cx="1192592" cy="698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8FE475-C664-C030-0ECF-E836B089DA53}"/>
              </a:ext>
            </a:extLst>
          </p:cNvPr>
          <p:cNvSpPr/>
          <p:nvPr/>
        </p:nvSpPr>
        <p:spPr>
          <a:xfrm>
            <a:off x="1289743" y="3474720"/>
            <a:ext cx="1160856" cy="1054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4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A63C-C41E-D181-1A2A-1B95FCEE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C3337-E832-CD6C-7684-A86A854E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96F6670E-4724-FF8E-CD27-3A2B7E56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t="-1" r="18434" b="-6"/>
          <a:stretch/>
        </p:blipFill>
        <p:spPr>
          <a:xfrm>
            <a:off x="300419" y="3942473"/>
            <a:ext cx="2209579" cy="2371397"/>
          </a:xfrm>
          <a:prstGeom prst="rect">
            <a:avLst/>
          </a:prstGeom>
        </p:spPr>
      </p:pic>
      <p:pic>
        <p:nvPicPr>
          <p:cNvPr id="3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65011328-B115-737E-95D8-24BC2C9E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88" y="1673718"/>
            <a:ext cx="2291194" cy="2285725"/>
          </a:xfrm>
          <a:prstGeom prst="rect">
            <a:avLst/>
          </a:prstGeom>
        </p:spPr>
      </p:pic>
      <p:pic>
        <p:nvPicPr>
          <p:cNvPr id="5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B1B413E-99F7-3EC8-AD13-9328EA7C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82" y="1676439"/>
            <a:ext cx="2291194" cy="2280283"/>
          </a:xfrm>
          <a:prstGeom prst="rect">
            <a:avLst/>
          </a:prstGeom>
        </p:spPr>
      </p:pic>
      <p:pic>
        <p:nvPicPr>
          <p:cNvPr id="6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96863299-1666-930D-8271-E3E5A13C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94" y="1667646"/>
            <a:ext cx="2291194" cy="2274827"/>
          </a:xfrm>
          <a:prstGeom prst="rect">
            <a:avLst/>
          </a:prstGeom>
        </p:spPr>
      </p:pic>
      <p:pic>
        <p:nvPicPr>
          <p:cNvPr id="9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DBF2E075-3C0F-165D-F6E5-FA90399EB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628" y="3942473"/>
            <a:ext cx="2375179" cy="2371397"/>
          </a:xfrm>
          <a:prstGeom prst="rect">
            <a:avLst/>
          </a:prstGeom>
        </p:spPr>
      </p:pic>
      <p:pic>
        <p:nvPicPr>
          <p:cNvPr id="11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35B113B1-45C5-211B-BA8A-09D08B1FABE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4876855" y="3942473"/>
            <a:ext cx="2291791" cy="237140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48F052-917A-BFE6-8DEC-804F149D1F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721" t="22894" r="34886" b="36095"/>
          <a:stretch/>
        </p:blipFill>
        <p:spPr>
          <a:xfrm>
            <a:off x="7164274" y="1689018"/>
            <a:ext cx="2401694" cy="2274828"/>
          </a:xfrm>
          <a:prstGeom prst="rect">
            <a:avLst/>
          </a:prstGeom>
        </p:spPr>
      </p:pic>
      <p:pic>
        <p:nvPicPr>
          <p:cNvPr id="16" name="Picture 15" descr="A computer generated image of a colorful object&#10;&#10;Description automatically generated">
            <a:extLst>
              <a:ext uri="{FF2B5EF4-FFF2-40B4-BE49-F238E27FC236}">
                <a16:creationId xmlns:a16="http://schemas.microsoft.com/office/drawing/2014/main" id="{FFE637A0-702E-F63D-CA52-46AE515BB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694" t="9843" r="16420" b="11779"/>
          <a:stretch/>
        </p:blipFill>
        <p:spPr>
          <a:xfrm>
            <a:off x="7160499" y="3956722"/>
            <a:ext cx="2401693" cy="2371404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26390403-2D23-A3A9-6455-80C5B0C92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0269" y="2839011"/>
            <a:ext cx="2248878" cy="22748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085F23-C92F-3DDD-E6E2-F4028F636B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Atlas (Best &amp; Worst)</a:t>
            </a:r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1421-1434-6F0A-E268-AF21EBAA4AFC}"/>
              </a:ext>
            </a:extLst>
          </p:cNvPr>
          <p:cNvSpPr/>
          <p:nvPr/>
        </p:nvSpPr>
        <p:spPr>
          <a:xfrm>
            <a:off x="639631" y="4525701"/>
            <a:ext cx="603706" cy="1226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78050-2B80-54DD-0E89-40BCCA87F0B8}"/>
              </a:ext>
            </a:extLst>
          </p:cNvPr>
          <p:cNvSpPr/>
          <p:nvPr/>
        </p:nvSpPr>
        <p:spPr>
          <a:xfrm>
            <a:off x="2867692" y="4084081"/>
            <a:ext cx="603706" cy="1853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02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E751-13EF-D79A-29A4-C8AB5AB0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0512-87B4-E781-FB92-61D7208A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CFB405-C24A-CECB-2875-66121AB050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RF (Best &amp; Worst)</a:t>
            </a:r>
            <a:endParaRPr lang="en-CH"/>
          </a:p>
        </p:txBody>
      </p:sp>
      <p:pic>
        <p:nvPicPr>
          <p:cNvPr id="10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CA956FCD-03DE-5DA9-6886-31EA8928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82" r="-638"/>
          <a:stretch/>
        </p:blipFill>
        <p:spPr>
          <a:xfrm>
            <a:off x="2509322" y="1752771"/>
            <a:ext cx="2102108" cy="2245706"/>
          </a:xfrm>
          <a:prstGeom prst="rect">
            <a:avLst/>
          </a:prstGeom>
        </p:spPr>
      </p:pic>
      <p:pic>
        <p:nvPicPr>
          <p:cNvPr id="12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AF016534-4127-3815-E99A-7B16B6EB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" y="1752777"/>
            <a:ext cx="2263665" cy="2245699"/>
          </a:xfrm>
          <a:prstGeom prst="rect">
            <a:avLst/>
          </a:prstGeom>
        </p:spPr>
      </p:pic>
      <p:pic>
        <p:nvPicPr>
          <p:cNvPr id="13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B3102C09-3172-90A9-74DB-3C5E68A8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80" y="1757872"/>
            <a:ext cx="2256451" cy="2245706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14E4BCC-1383-2FF2-7F30-C3DB6D46DB7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8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199D9BB8-DB6B-A4A1-4C6E-BDAB0F931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308" y="3976424"/>
            <a:ext cx="2168512" cy="2165059"/>
          </a:xfrm>
          <a:prstGeom prst="rect">
            <a:avLst/>
          </a:prstGeom>
        </p:spPr>
      </p:pic>
      <p:pic>
        <p:nvPicPr>
          <p:cNvPr id="20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3017535C-A53A-5293-A382-607126F36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22" y="3976424"/>
            <a:ext cx="2182888" cy="2165563"/>
          </a:xfrm>
          <a:prstGeom prst="rect">
            <a:avLst/>
          </a:prstGeom>
        </p:spPr>
      </p:pic>
      <p:pic>
        <p:nvPicPr>
          <p:cNvPr id="21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05FFBD37-7E93-5AD9-9C8A-025B040D9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443" y="3976424"/>
            <a:ext cx="2182888" cy="2172494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F9EBEC9A-01BD-4605-25C6-75CC403DC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44" y="2822868"/>
            <a:ext cx="2210578" cy="2236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545483-6650-A055-2E7F-50E806FFBBB5}"/>
              </a:ext>
            </a:extLst>
          </p:cNvPr>
          <p:cNvSpPr/>
          <p:nvPr/>
        </p:nvSpPr>
        <p:spPr>
          <a:xfrm>
            <a:off x="972273" y="5058952"/>
            <a:ext cx="907657" cy="61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4C087-F248-69B5-2BB9-A8A506474B8D}"/>
              </a:ext>
            </a:extLst>
          </p:cNvPr>
          <p:cNvSpPr/>
          <p:nvPr/>
        </p:nvSpPr>
        <p:spPr>
          <a:xfrm>
            <a:off x="3264061" y="4757194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28A9CA-0D74-1326-04B7-B9C36EFAAE97}"/>
              </a:ext>
            </a:extLst>
          </p:cNvPr>
          <p:cNvSpPr/>
          <p:nvPr/>
        </p:nvSpPr>
        <p:spPr>
          <a:xfrm>
            <a:off x="5418194" y="4874870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7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3883025"/>
          </a:xfrm>
        </p:spPr>
        <p:txBody>
          <a:bodyPr>
            <a:normAutofit/>
          </a:bodyPr>
          <a:lstStyle/>
          <a:p>
            <a:r>
              <a:rPr lang="en-GB" sz="1800" dirty="0">
                <a:sym typeface="Wingdings" panose="05000000000000000000" pitchFamily="2" charset="2"/>
              </a:rPr>
              <a:t>Random Forest Strengths: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Segmenting large structures (e.g., white/grey matter).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Handles complex features (intensity, texture, spatial distribution).</a:t>
            </a:r>
            <a:endParaRPr lang="en-GB" sz="1800" dirty="0">
              <a:sym typeface="Wingdings" panose="05000000000000000000" pitchFamily="2" charset="2"/>
            </a:endParaRPr>
          </a:p>
          <a:p>
            <a:r>
              <a:rPr lang="en-GB" sz="1800" dirty="0">
                <a:sym typeface="Wingdings" panose="05000000000000000000" pitchFamily="2" charset="2"/>
              </a:rPr>
              <a:t>Atlas-Based Method Strengths: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Small, consistent structures (e.g., thalamus).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Faster, completing segmentation in seconds, ideal for clinical use.</a:t>
            </a:r>
          </a:p>
          <a:p>
            <a:r>
              <a:rPr lang="en-GB" sz="1800" dirty="0">
                <a:sym typeface="Wingdings" panose="05000000000000000000" pitchFamily="2" charset="2"/>
              </a:rPr>
              <a:t>Challenges: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Atlas-based struggles with heterogeneous tissues (e.g., grey matter) and depends on atlas quality.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Random Forest is computationally intensive, requiring optimization for real-time applications.</a:t>
            </a:r>
            <a:endParaRPr lang="en-GB" sz="1800" dirty="0">
              <a:sym typeface="Wingdings" panose="05000000000000000000" pitchFamily="2" charset="2"/>
            </a:endParaRPr>
          </a:p>
          <a:p>
            <a:r>
              <a:rPr lang="en-GB" sz="1800" dirty="0">
                <a:sym typeface="Wingdings" panose="05000000000000000000" pitchFamily="2" charset="2"/>
              </a:rPr>
              <a:t>Robustness: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Both methods handle noise well, with Random Forest showing unexpected strength against noisy data.</a:t>
            </a:r>
          </a:p>
          <a:p>
            <a:r>
              <a:rPr lang="en-GB" sz="1800" dirty="0">
                <a:sym typeface="Wingdings" panose="05000000000000000000" pitchFamily="2" charset="2"/>
              </a:rPr>
              <a:t>Future Development: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Combine Atlas for small and RF for large structures</a:t>
            </a:r>
          </a:p>
          <a:p>
            <a:pPr lvl="1"/>
            <a:endParaRPr lang="en-CH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1013</Words>
  <Application>Microsoft Macintosh PowerPoint</Application>
  <PresentationFormat>Breitbild</PresentationFormat>
  <Paragraphs>262</Paragraphs>
  <Slides>31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40" baseType="lpstr">
      <vt:lpstr>Aptos Narrow</vt:lpstr>
      <vt:lpstr>Arial</vt:lpstr>
      <vt:lpstr>Calibri</vt:lpstr>
      <vt:lpstr>Calibri Light</vt:lpstr>
      <vt:lpstr>Cambria Math</vt:lpstr>
      <vt:lpstr>Fira Sans Extra Condensed Medium</vt:lpstr>
      <vt:lpstr>Roboto</vt:lpstr>
      <vt:lpstr>Wingdings</vt:lpstr>
      <vt:lpstr>Office Theme</vt:lpstr>
      <vt:lpstr>Atlas-based Segmentation Consists of a Powerful Baseline for Brain Tissue Segmentation when Compared to a ML-based Approach</vt:lpstr>
      <vt:lpstr>What is an Atlas?</vt:lpstr>
      <vt:lpstr>Construction of Atlas Labels</vt:lpstr>
      <vt:lpstr>Resulting Atlas Labels</vt:lpstr>
      <vt:lpstr>Our Pipeline</vt:lpstr>
      <vt:lpstr>PowerPoint-Präsentation</vt:lpstr>
      <vt:lpstr>PowerPoint-Präsentation</vt:lpstr>
      <vt:lpstr>PowerPoint-Präsentation</vt:lpstr>
      <vt:lpstr>Discussion</vt:lpstr>
      <vt:lpstr>PowerPoint-Präsentation</vt:lpstr>
      <vt:lpstr>PowerPoint-Präsentation</vt:lpstr>
      <vt:lpstr>References</vt:lpstr>
      <vt:lpstr>END</vt:lpstr>
      <vt:lpstr>Results: Atlas</vt:lpstr>
      <vt:lpstr>Results: RF</vt:lpstr>
      <vt:lpstr>Resulting Atlas Labels</vt:lpstr>
      <vt:lpstr>Resulting Atlas Labels</vt:lpstr>
      <vt:lpstr>Results: Comparison of Average DICE</vt:lpstr>
      <vt:lpstr>Methods – Parameter Search</vt:lpstr>
      <vt:lpstr>Experiment1 - 2 pipelines</vt:lpstr>
      <vt:lpstr>Experiment1 - Hippocampus</vt:lpstr>
      <vt:lpstr>Experiment1 - Hippocampus</vt:lpstr>
      <vt:lpstr>Experiment2 - 5 pipelines</vt:lpstr>
      <vt:lpstr>Experiment2 - Structural Overlap</vt:lpstr>
      <vt:lpstr>PowerPoint-Präsentation</vt:lpstr>
      <vt:lpstr>Experiment3 - 3 pipelines</vt:lpstr>
      <vt:lpstr>Experiment3 - 3 pipelines</vt:lpstr>
      <vt:lpstr>Experiment3 - Thalamus</vt:lpstr>
      <vt:lpstr>Experiment3 - Thalamus</vt:lpstr>
      <vt:lpstr>Our Pipeline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Hoffman, Nathan Ashley (STUDENTS)</cp:lastModifiedBy>
  <cp:revision>91</cp:revision>
  <dcterms:created xsi:type="dcterms:W3CDTF">2022-11-10T12:20:49Z</dcterms:created>
  <dcterms:modified xsi:type="dcterms:W3CDTF">2024-12-17T12:35:51Z</dcterms:modified>
</cp:coreProperties>
</file>